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6" r:id="rId3"/>
    <p:sldId id="289" r:id="rId4"/>
    <p:sldId id="269" r:id="rId5"/>
    <p:sldId id="282" r:id="rId6"/>
    <p:sldId id="283" r:id="rId7"/>
    <p:sldId id="290" r:id="rId8"/>
    <p:sldId id="291" r:id="rId9"/>
    <p:sldId id="284" r:id="rId10"/>
    <p:sldId id="285" r:id="rId11"/>
    <p:sldId id="287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7" autoAdjust="0"/>
  </p:normalViewPr>
  <p:slideViewPr>
    <p:cSldViewPr>
      <p:cViewPr>
        <p:scale>
          <a:sx n="90" d="100"/>
          <a:sy n="90" d="100"/>
        </p:scale>
        <p:origin x="-139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ko-KR" sz="2800" b="1" dirty="0">
                <a:solidFill>
                  <a:srgbClr val="003366"/>
                </a:solidFill>
                <a:latin typeface="Gill Sans MT Condensed" pitchFamily="34" charset="0"/>
                <a:ea typeface="宋体" pitchFamily="2" charset="-122"/>
              </a:rPr>
              <a:t>Resource-Based and Property Rights </a:t>
            </a:r>
            <a:r>
              <a:rPr lang="en-US" altLang="ko-KR" sz="2800" b="1" dirty="0" smtClean="0">
                <a:solidFill>
                  <a:srgbClr val="003366"/>
                </a:solidFill>
                <a:latin typeface="Gill Sans MT Condensed" pitchFamily="34" charset="0"/>
                <a:ea typeface="宋体" pitchFamily="2" charset="-122"/>
              </a:rPr>
              <a:t>Perspectives </a:t>
            </a:r>
            <a:r>
              <a:rPr lang="en-US" altLang="ko-KR" sz="2800" b="1" dirty="0">
                <a:solidFill>
                  <a:srgbClr val="003366"/>
                </a:solidFill>
                <a:latin typeface="Gill Sans MT Condensed" pitchFamily="34" charset="0"/>
                <a:ea typeface="宋体" pitchFamily="2" charset="-122"/>
              </a:rPr>
              <a:t>on Value Creation: </a:t>
            </a:r>
            <a:br>
              <a:rPr lang="en-US" altLang="ko-KR" sz="2800" b="1" dirty="0">
                <a:solidFill>
                  <a:srgbClr val="003366"/>
                </a:solidFill>
                <a:latin typeface="Gill Sans MT Condensed" pitchFamily="34" charset="0"/>
                <a:ea typeface="宋体" pitchFamily="2" charset="-122"/>
              </a:rPr>
            </a:br>
            <a:r>
              <a:rPr lang="en-US" altLang="ko-KR" sz="2800" b="1" dirty="0">
                <a:solidFill>
                  <a:srgbClr val="003366"/>
                </a:solidFill>
                <a:latin typeface="Gill Sans MT Condensed" pitchFamily="34" charset="0"/>
                <a:ea typeface="宋体" pitchFamily="2" charset="-122"/>
              </a:rPr>
              <a:t>The Case of Oil Field Unitization</a:t>
            </a:r>
            <a:r>
              <a:rPr lang="en-US" altLang="ko-KR" sz="2400" b="1" dirty="0">
                <a:solidFill>
                  <a:srgbClr val="003366"/>
                </a:solidFill>
                <a:latin typeface="Gill Sans MT Condensed" pitchFamily="34" charset="0"/>
                <a:ea typeface="宋体" pitchFamily="2" charset="-122"/>
              </a:rPr>
              <a:t/>
            </a:r>
            <a:br>
              <a:rPr lang="en-US" altLang="ko-KR" sz="2400" b="1" dirty="0">
                <a:solidFill>
                  <a:srgbClr val="003366"/>
                </a:solidFill>
                <a:latin typeface="Gill Sans MT Condensed" pitchFamily="34" charset="0"/>
                <a:ea typeface="宋体" pitchFamily="2" charset="-122"/>
              </a:rPr>
            </a:b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675" y="3556001"/>
            <a:ext cx="5826126" cy="1473200"/>
          </a:xfrm>
        </p:spPr>
        <p:txBody>
          <a:bodyPr>
            <a:normAutofit/>
          </a:bodyPr>
          <a:lstStyle/>
          <a:p>
            <a:r>
              <a:rPr lang="en-US" altLang="zh-CN" sz="2400" dirty="0" err="1" smtClean="0"/>
              <a:t>Jongwook</a:t>
            </a:r>
            <a:r>
              <a:rPr lang="en-US" altLang="zh-CN" sz="2400" dirty="0" smtClean="0"/>
              <a:t> Kim and Joseph T. Mahoney</a:t>
            </a:r>
          </a:p>
          <a:p>
            <a:r>
              <a:rPr lang="en-US" altLang="zh-CN" dirty="0" smtClean="0"/>
              <a:t>Managerial and Decision Economics</a:t>
            </a:r>
          </a:p>
          <a:p>
            <a:r>
              <a:rPr lang="en-US" altLang="zh-CN" sz="1800" dirty="0" smtClean="0"/>
              <a:t> </a:t>
            </a:r>
            <a:r>
              <a:rPr lang="en-US" altLang="zh-CN" sz="1800" dirty="0" smtClean="0"/>
              <a:t>Managerial &amp; Decis</a:t>
            </a:r>
            <a:r>
              <a:rPr lang="en-US" altLang="zh-CN" sz="1800" dirty="0" smtClean="0"/>
              <a:t>ion</a:t>
            </a:r>
            <a:r>
              <a:rPr lang="en-US" altLang="zh-CN" sz="1800" dirty="0" smtClean="0"/>
              <a:t> Economics  </a:t>
            </a:r>
            <a:r>
              <a:rPr lang="en-US" altLang="zh-CN" sz="1800" dirty="0" smtClean="0"/>
              <a:t>23: 225-240 (2005)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3374835"/>
            <a:ext cx="1524000" cy="2105025"/>
          </a:xfrm>
          <a:prstGeom prst="rect">
            <a:avLst/>
          </a:prstGeom>
        </p:spPr>
      </p:pic>
      <p:pic>
        <p:nvPicPr>
          <p:cNvPr id="5" name="Picture 8" descr="C:\Documents and Settings\Administrator\바탕 화면\k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68"/>
          <a:stretch>
            <a:fillRect/>
          </a:stretch>
        </p:blipFill>
        <p:spPr bwMode="auto">
          <a:xfrm>
            <a:off x="228600" y="3352800"/>
            <a:ext cx="148907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6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4373563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Gill Sans MT Condensed" pitchFamily="34" charset="0"/>
              </a:rPr>
              <a:t>In an economic world of positive transaction costs, a full resource-based analysis must consider the following:</a:t>
            </a:r>
          </a:p>
          <a:p>
            <a:pPr marL="0" indent="0">
              <a:buNone/>
            </a:pPr>
            <a:endParaRPr lang="en-US" sz="500" dirty="0" smtClean="0">
              <a:latin typeface="Gill Sans MT Condensed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Gill Sans MT Condensed" pitchFamily="34" charset="0"/>
              </a:rPr>
              <a:t> </a:t>
            </a:r>
            <a:r>
              <a:rPr lang="en-US" sz="2000" dirty="0" smtClean="0">
                <a:latin typeface="Gill Sans MT Condensed" pitchFamily="34" charset="0"/>
              </a:rPr>
              <a:t>  1) whether resources are valuable, rare, inimitable and non-substitutable; </a:t>
            </a:r>
          </a:p>
          <a:p>
            <a:pPr marL="0" indent="0">
              <a:buNone/>
            </a:pPr>
            <a:r>
              <a:rPr lang="en-US" sz="2000" dirty="0">
                <a:latin typeface="Gill Sans MT Condensed" pitchFamily="34" charset="0"/>
              </a:rPr>
              <a:t> </a:t>
            </a:r>
            <a:r>
              <a:rPr lang="en-US" sz="2000" dirty="0" smtClean="0">
                <a:latin typeface="Gill Sans MT Condensed" pitchFamily="34" charset="0"/>
              </a:rPr>
              <a:t>  2) the role of property rights in realized value creation</a:t>
            </a:r>
          </a:p>
          <a:p>
            <a:pPr marL="0" indent="0">
              <a:buNone/>
            </a:pPr>
            <a:r>
              <a:rPr lang="en-US" sz="2000" dirty="0" smtClean="0">
                <a:latin typeface="Gill Sans MT Condensed" pitchFamily="34" charset="0"/>
              </a:rPr>
              <a:t>      </a:t>
            </a:r>
            <a:r>
              <a:rPr lang="en-US" sz="1700" dirty="0" smtClean="0">
                <a:latin typeface="Gill Sans MT Condensed" pitchFamily="34" charset="0"/>
              </a:rPr>
              <a:t>(Frictions in evolution of property rights toward “internalizing externalities” are due to    </a:t>
            </a:r>
          </a:p>
          <a:p>
            <a:pPr marL="0" indent="0">
              <a:buNone/>
            </a:pPr>
            <a:r>
              <a:rPr lang="en-US" sz="1700" dirty="0">
                <a:latin typeface="Gill Sans MT Condensed" pitchFamily="34" charset="0"/>
              </a:rPr>
              <a:t> </a:t>
            </a:r>
            <a:r>
              <a:rPr lang="en-US" sz="1700" dirty="0" smtClean="0">
                <a:latin typeface="Gill Sans MT Condensed" pitchFamily="34" charset="0"/>
              </a:rPr>
              <a:t>      natural difficulties because of geological conditions, difficulties in economic trading because </a:t>
            </a:r>
          </a:p>
          <a:p>
            <a:pPr marL="0" indent="0">
              <a:buNone/>
            </a:pPr>
            <a:r>
              <a:rPr lang="en-US" sz="1700" dirty="0">
                <a:latin typeface="Gill Sans MT Condensed" pitchFamily="34" charset="0"/>
              </a:rPr>
              <a:t> </a:t>
            </a:r>
            <a:r>
              <a:rPr lang="en-US" sz="1700" dirty="0" smtClean="0">
                <a:latin typeface="Gill Sans MT Condensed" pitchFamily="34" charset="0"/>
              </a:rPr>
              <a:t>      of uncertainty concerning prices and regulatory-imposes difficulties)</a:t>
            </a:r>
          </a:p>
          <a:p>
            <a:pPr marL="0" indent="0">
              <a:buNone/>
            </a:pPr>
            <a:endParaRPr lang="en-US" sz="2000" dirty="0" smtClean="0">
              <a:latin typeface="Gill Sans MT Condensed" pitchFamily="34" charset="0"/>
            </a:endParaRPr>
          </a:p>
          <a:p>
            <a:r>
              <a:rPr lang="en-US" sz="2200" dirty="0" smtClean="0">
                <a:latin typeface="Gill Sans MT Condensed" pitchFamily="34" charset="0"/>
              </a:rPr>
              <a:t>Swift </a:t>
            </a:r>
            <a:r>
              <a:rPr lang="en-US" sz="2200" dirty="0">
                <a:latin typeface="Gill Sans MT Condensed" pitchFamily="34" charset="0"/>
              </a:rPr>
              <a:t>institutional responses to create economic value cannot be taken for granted in more complete resource-based analyses of value creation</a:t>
            </a:r>
            <a:r>
              <a:rPr lang="en-US" sz="2200" dirty="0" smtClean="0">
                <a:latin typeface="Gill Sans MT Condensed" pitchFamily="34" charset="0"/>
              </a:rPr>
              <a:t>.</a:t>
            </a:r>
          </a:p>
          <a:p>
            <a:endParaRPr lang="en-US" sz="2200" dirty="0" smtClean="0">
              <a:latin typeface="Gill Sans MT Condensed" pitchFamily="34" charset="0"/>
            </a:endParaRPr>
          </a:p>
          <a:p>
            <a:r>
              <a:rPr lang="en-US" sz="2200" dirty="0" smtClean="0">
                <a:latin typeface="Gill Sans MT Condensed" pitchFamily="34" charset="0"/>
              </a:rPr>
              <a:t>Asymmetric information and distributional conflicts may limit resources from being channeled to these higher yield uses.</a:t>
            </a:r>
            <a:endParaRPr lang="en-US" sz="2200" dirty="0">
              <a:latin typeface="Gill Sans MT Condensed" pitchFamily="34" charset="0"/>
            </a:endParaRPr>
          </a:p>
          <a:p>
            <a:endParaRPr lang="en-US" dirty="0">
              <a:latin typeface="Gill Sans MT Condense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 Condensed" pitchFamily="34" charset="0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458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43200"/>
            <a:ext cx="7408333" cy="3886200"/>
          </a:xfrm>
        </p:spPr>
        <p:txBody>
          <a:bodyPr/>
          <a:lstStyle/>
          <a:p>
            <a:r>
              <a:rPr lang="en-US" dirty="0" smtClean="0">
                <a:latin typeface="Gill Sans MT Condensed" pitchFamily="34" charset="0"/>
              </a:rPr>
              <a:t>Q1, is there a specific </a:t>
            </a:r>
            <a:r>
              <a:rPr lang="en-US" smtClean="0">
                <a:latin typeface="Gill Sans MT Condensed" pitchFamily="34" charset="0"/>
              </a:rPr>
              <a:t>reason </a:t>
            </a:r>
            <a:r>
              <a:rPr lang="en-US" smtClean="0">
                <a:latin typeface="Gill Sans MT Condensed" pitchFamily="34" charset="0"/>
              </a:rPr>
              <a:t>that we </a:t>
            </a:r>
            <a:r>
              <a:rPr lang="en-US" dirty="0" smtClean="0">
                <a:latin typeface="Gill Sans MT Condensed" pitchFamily="34" charset="0"/>
              </a:rPr>
              <a:t>use the “Oil field unitization” as an example to see the value creation of resource-based theory and the property rights theory? Is there any other case that also fits here?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 Condensed" pitchFamily="34" charset="0"/>
              </a:rPr>
              <a:t>Future Research and Questions</a:t>
            </a:r>
            <a:endParaRPr lang="en-US" dirty="0"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3600"/>
            <a:ext cx="2286000" cy="304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43072" y="3195935"/>
            <a:ext cx="4724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24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2286000"/>
                <a:ext cx="7408333" cy="3840163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>
                  <a:latin typeface="Gill Sans MT Condensed" pitchFamily="34" charset="0"/>
                </a:endParaRPr>
              </a:p>
              <a:p>
                <a:r>
                  <a:rPr lang="en-US" sz="3200" u="sng" dirty="0" smtClean="0">
                    <a:latin typeface="Gill Sans MT Condensed" pitchFamily="34" charset="0"/>
                  </a:rPr>
                  <a:t>Why</a:t>
                </a:r>
                <a:r>
                  <a:rPr lang="en-US" sz="3200" u="sng" dirty="0" smtClean="0">
                    <a:latin typeface="Gill Sans MT Condensed" pitchFamily="34" charset="0"/>
                  </a:rPr>
                  <a:t> </a:t>
                </a:r>
                <a:r>
                  <a:rPr lang="en-US" sz="3200" u="sng" dirty="0" smtClean="0">
                    <a:latin typeface="Gill Sans MT Condensed" pitchFamily="34" charset="0"/>
                  </a:rPr>
                  <a:t>in some instances </a:t>
                </a:r>
                <a:r>
                  <a:rPr lang="en-US" sz="3200" u="sng" dirty="0" smtClean="0">
                    <a:latin typeface="Gill Sans MT Condensed" pitchFamily="34" charset="0"/>
                  </a:rPr>
                  <a:t>are there large </a:t>
                </a:r>
                <a:r>
                  <a:rPr lang="en-US" sz="3200" u="sng" dirty="0" smtClean="0">
                    <a:latin typeface="Gill Sans MT Condensed" pitchFamily="34" charset="0"/>
                  </a:rPr>
                  <a:t>and persistent economic gaps between potential and realized values?</a:t>
                </a:r>
              </a:p>
              <a:p>
                <a:endParaRPr lang="en-US" sz="2800" u="sng" dirty="0">
                  <a:latin typeface="Gill Sans MT Condensed" pitchFamily="34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latin typeface="Gill Sans MT Condensed" pitchFamily="34" charset="0"/>
                  </a:rPr>
                  <a:t>Realized Value Creation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2800" dirty="0" smtClean="0">
                    <a:latin typeface="Gill Sans MT Condensed" pitchFamily="34" charset="0"/>
                  </a:rPr>
                  <a:t> Potential Value Creation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latin typeface="Gill Sans MT Condensed" pitchFamily="34" charset="0"/>
                  </a:rPr>
                  <a:t>Resource-Based Theory  vs. Property Rights Theory</a:t>
                </a:r>
              </a:p>
              <a:p>
                <a:endParaRPr lang="en-US" sz="2800" dirty="0">
                  <a:latin typeface="Gill Sans MT Condensed" pitchFamily="34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2286000"/>
                <a:ext cx="7408333" cy="3840163"/>
              </a:xfrm>
              <a:blipFill rotWithShape="1">
                <a:blip r:embed="rId2"/>
                <a:stretch>
                  <a:fillRect l="-2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 Condensed" pitchFamily="34" charset="0"/>
              </a:rPr>
              <a:t>The Focus of the Paper</a:t>
            </a:r>
            <a:endParaRPr lang="en-US" dirty="0"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 Condensed" pitchFamily="34" charset="0"/>
            </a:endParaRPr>
          </a:p>
          <a:p>
            <a:r>
              <a:rPr lang="en-US" sz="2800" dirty="0" smtClean="0">
                <a:latin typeface="Gill Sans MT Condensed" pitchFamily="34" charset="0"/>
              </a:rPr>
              <a:t>A full resource-based analysis of value creation must incorporate the role of property rights to internalize externalities and to solve prisoners’ dilemma problems of common-pool resources</a:t>
            </a:r>
          </a:p>
          <a:p>
            <a:endParaRPr lang="en-US" sz="2800" dirty="0" smtClean="0">
              <a:latin typeface="Gill Sans MT Condensed" pitchFamily="34" charset="0"/>
            </a:endParaRPr>
          </a:p>
          <a:p>
            <a:r>
              <a:rPr lang="en-US" dirty="0" smtClean="0">
                <a:latin typeface="Gill Sans MT Condensed" pitchFamily="34" charset="0"/>
              </a:rPr>
              <a:t>Case study method used in this paper to generate the main points</a:t>
            </a:r>
            <a:endParaRPr lang="en-US" dirty="0">
              <a:latin typeface="Gill Sans MT Condense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 Condensed" pitchFamily="34" charset="0"/>
              </a:rPr>
              <a:t>Main Points of the Paper</a:t>
            </a:r>
            <a:endParaRPr lang="en-US" dirty="0"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4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endParaRPr lang="en-US" dirty="0" smtClean="0">
              <a:latin typeface="Gill Sans MT Condensed" pitchFamily="34" charset="0"/>
            </a:endParaRPr>
          </a:p>
          <a:p>
            <a:r>
              <a:rPr lang="en-US" sz="2800" dirty="0" smtClean="0">
                <a:latin typeface="Gill Sans MT Condensed" pitchFamily="34" charset="0"/>
              </a:rPr>
              <a:t>An overview of Property Rights Theory</a:t>
            </a:r>
          </a:p>
          <a:p>
            <a:endParaRPr lang="en-US" sz="2800" dirty="0" smtClean="0">
              <a:latin typeface="Gill Sans MT Condensed" pitchFamily="34" charset="0"/>
            </a:endParaRPr>
          </a:p>
          <a:p>
            <a:r>
              <a:rPr lang="en-US" sz="2800" dirty="0" smtClean="0">
                <a:latin typeface="Gill Sans MT Condensed" pitchFamily="34" charset="0"/>
              </a:rPr>
              <a:t>A Property Rights Theory of Oil Field Unitization</a:t>
            </a:r>
          </a:p>
          <a:p>
            <a:endParaRPr lang="en-US" sz="2800" dirty="0" smtClean="0">
              <a:latin typeface="Gill Sans MT Condensed" pitchFamily="34" charset="0"/>
            </a:endParaRPr>
          </a:p>
          <a:p>
            <a:r>
              <a:rPr lang="en-US" sz="2800" dirty="0" smtClean="0">
                <a:latin typeface="Gill Sans MT Condensed" pitchFamily="34" charset="0"/>
              </a:rPr>
              <a:t>A Resource-based Analysis of Oil Field Unitization</a:t>
            </a:r>
          </a:p>
          <a:p>
            <a:endParaRPr lang="en-US" sz="2800" dirty="0" smtClean="0">
              <a:latin typeface="Gill Sans MT Condensed" pitchFamily="34" charset="0"/>
            </a:endParaRPr>
          </a:p>
          <a:p>
            <a:r>
              <a:rPr lang="en-US" sz="2800" dirty="0" smtClean="0">
                <a:latin typeface="Gill Sans MT Condensed" pitchFamily="34" charset="0"/>
              </a:rPr>
              <a:t>Conclusions</a:t>
            </a:r>
            <a:endParaRPr lang="en-US" sz="2800" dirty="0">
              <a:latin typeface="Gill Sans MT Condense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 Condensed" pitchFamily="34" charset="0"/>
              </a:rPr>
              <a:t>Structure of the Paper</a:t>
            </a:r>
            <a:endParaRPr lang="en-US" dirty="0"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686799" cy="5105400"/>
          </a:xfrm>
        </p:spPr>
        <p:txBody>
          <a:bodyPr>
            <a:normAutofit/>
          </a:bodyPr>
          <a:lstStyle/>
          <a:p>
            <a:endParaRPr lang="en-US" sz="400" u="sng" dirty="0" smtClean="0">
              <a:latin typeface="Gill Sans MT Condensed" pitchFamily="34" charset="0"/>
            </a:endParaRPr>
          </a:p>
          <a:p>
            <a:r>
              <a:rPr lang="en-US" sz="2000" u="sng" dirty="0" smtClean="0">
                <a:latin typeface="Gill Sans MT Condensed" pitchFamily="34" charset="0"/>
              </a:rPr>
              <a:t>Introduction</a:t>
            </a:r>
            <a:r>
              <a:rPr lang="en-US" sz="2000" dirty="0" smtClean="0">
                <a:latin typeface="Gill Sans MT Condensed" pitchFamily="34" charset="0"/>
              </a:rPr>
              <a:t>: Why is property rights theory important for strategic management?</a:t>
            </a:r>
          </a:p>
          <a:p>
            <a:pPr marL="0" indent="0">
              <a:buNone/>
            </a:pPr>
            <a:r>
              <a:rPr lang="en-US" sz="1600" dirty="0" smtClean="0">
                <a:latin typeface="Gill Sans MT Condensed" pitchFamily="34" charset="0"/>
              </a:rPr>
              <a:t>     1) </a:t>
            </a:r>
            <a:r>
              <a:rPr lang="en-US" sz="1600" dirty="0">
                <a:latin typeface="Gill Sans MT Condensed" pitchFamily="34" charset="0"/>
              </a:rPr>
              <a:t>Property rights </a:t>
            </a:r>
            <a:r>
              <a:rPr lang="en-US" sz="1600" dirty="0" smtClean="0">
                <a:latin typeface="Gill Sans MT Condensed" pitchFamily="34" charset="0"/>
              </a:rPr>
              <a:t>theory has common antecedents with transaction costs and agency theories</a:t>
            </a:r>
          </a:p>
          <a:p>
            <a:pPr marL="0" indent="0">
              <a:buNone/>
            </a:pPr>
            <a:r>
              <a:rPr lang="en-US" sz="1600" dirty="0" smtClean="0">
                <a:latin typeface="Gill Sans MT Condensed" pitchFamily="34" charset="0"/>
              </a:rPr>
              <a:t>     2) Property rights theory complements resource-based and dynamic capabilities research (All deal with appropriating economic      </a:t>
            </a: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</a:t>
            </a:r>
            <a:r>
              <a:rPr lang="en-US" sz="1600" dirty="0" smtClean="0">
                <a:latin typeface="Gill Sans MT Condensed" pitchFamily="34" charset="0"/>
              </a:rPr>
              <a:t>       rents accruing to resource ownership)</a:t>
            </a: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</a:t>
            </a:r>
            <a:r>
              <a:rPr lang="en-US" sz="1600" dirty="0" smtClean="0">
                <a:latin typeface="Gill Sans MT Condensed" pitchFamily="34" charset="0"/>
              </a:rPr>
              <a:t>    3) </a:t>
            </a:r>
            <a:r>
              <a:rPr lang="en-US" sz="1600" dirty="0">
                <a:latin typeface="Gill Sans MT Condensed" pitchFamily="34" charset="0"/>
              </a:rPr>
              <a:t>Property rights </a:t>
            </a:r>
            <a:r>
              <a:rPr lang="en-US" sz="1600" dirty="0" smtClean="0">
                <a:latin typeface="Gill Sans MT Condensed" pitchFamily="34" charset="0"/>
              </a:rPr>
              <a:t>theory extends these strategic management theories by relaxing implicit assumptions that resources are secure  </a:t>
            </a: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</a:t>
            </a:r>
            <a:r>
              <a:rPr lang="en-US" sz="1600" dirty="0" smtClean="0">
                <a:latin typeface="Gill Sans MT Condensed" pitchFamily="34" charset="0"/>
              </a:rPr>
              <a:t>      due to the inherent attributes of the resources as well as being effectively protected by third-party enforcement and </a:t>
            </a: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</a:t>
            </a:r>
            <a:r>
              <a:rPr lang="en-US" sz="1600" dirty="0" smtClean="0">
                <a:latin typeface="Gill Sans MT Condensed" pitchFamily="34" charset="0"/>
              </a:rPr>
              <a:t>      self-enforcing agreement.</a:t>
            </a: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</a:t>
            </a:r>
            <a:r>
              <a:rPr lang="en-US" sz="1600" dirty="0" smtClean="0">
                <a:latin typeface="Gill Sans MT Condensed" pitchFamily="34" charset="0"/>
              </a:rPr>
              <a:t>    4) The theoretical extension enables expanding the scope of resource-based theory to analyze realized value creation</a:t>
            </a:r>
          </a:p>
          <a:p>
            <a:pPr marL="0" indent="0">
              <a:buNone/>
            </a:pPr>
            <a:endParaRPr lang="en-US" sz="1400" dirty="0" smtClean="0">
              <a:latin typeface="Gill Sans MT Condensed" pitchFamily="34" charset="0"/>
            </a:endParaRPr>
          </a:p>
          <a:p>
            <a:r>
              <a:rPr lang="en-US" sz="2000" u="sng" dirty="0" smtClean="0">
                <a:latin typeface="Gill Sans MT Condensed" pitchFamily="34" charset="0"/>
              </a:rPr>
              <a:t>Origins: </a:t>
            </a:r>
            <a:r>
              <a:rPr lang="en-US" sz="2000" dirty="0" err="1" smtClean="0">
                <a:latin typeface="Gill Sans MT Condensed" pitchFamily="34" charset="0"/>
              </a:rPr>
              <a:t>Coase</a:t>
            </a:r>
            <a:r>
              <a:rPr lang="en-US" sz="2000" dirty="0" smtClean="0">
                <a:latin typeface="Gill Sans MT Condensed" pitchFamily="34" charset="0"/>
              </a:rPr>
              <a:t>, 1960, Social Cost Paper</a:t>
            </a:r>
          </a:p>
          <a:p>
            <a:pPr marL="0" indent="0">
              <a:buNone/>
            </a:pPr>
            <a:r>
              <a:rPr lang="en-US" sz="1600" dirty="0" smtClean="0">
                <a:latin typeface="Gill Sans MT Condensed" pitchFamily="34" charset="0"/>
              </a:rPr>
              <a:t>     1</a:t>
            </a:r>
            <a:r>
              <a:rPr lang="en-US" sz="1600" dirty="0">
                <a:latin typeface="Gill Sans MT Condensed" pitchFamily="34" charset="0"/>
              </a:rPr>
              <a:t>) </a:t>
            </a:r>
            <a:r>
              <a:rPr lang="en-US" sz="1600" dirty="0" smtClean="0">
                <a:latin typeface="Gill Sans MT Condensed" pitchFamily="34" charset="0"/>
              </a:rPr>
              <a:t>Impediments to perfect market competition are externalities and subsequent transaction cost difficulties in clearly delineating    </a:t>
            </a: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</a:t>
            </a:r>
            <a:r>
              <a:rPr lang="en-US" sz="1600" dirty="0" smtClean="0">
                <a:latin typeface="Gill Sans MT Condensed" pitchFamily="34" charset="0"/>
              </a:rPr>
              <a:t>       private property rights</a:t>
            </a:r>
            <a:endParaRPr lang="en-US" sz="1600" dirty="0">
              <a:latin typeface="Gill Sans MT Condensed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    2) </a:t>
            </a:r>
            <a:r>
              <a:rPr lang="en-US" sz="1600" dirty="0" smtClean="0">
                <a:latin typeface="Gill Sans MT Condensed" pitchFamily="34" charset="0"/>
              </a:rPr>
              <a:t>A comparative efficiency framework informs the governance choice between different modes of coordinating economic activities</a:t>
            </a:r>
            <a:endParaRPr lang="en-US" sz="1600" dirty="0">
              <a:latin typeface="Gill Sans MT Condensed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    </a:t>
            </a:r>
            <a:r>
              <a:rPr lang="en-US" sz="1600" dirty="0" smtClean="0">
                <a:latin typeface="Gill Sans MT Condensed" pitchFamily="34" charset="0"/>
              </a:rPr>
              <a:t>3) Different specifications of property rights evolve in response to the economic problem of allocating scarce resources and the  </a:t>
            </a: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</a:t>
            </a:r>
            <a:r>
              <a:rPr lang="en-US" sz="1600" dirty="0" smtClean="0">
                <a:latin typeface="Gill Sans MT Condensed" pitchFamily="34" charset="0"/>
              </a:rPr>
              <a:t>      prevailing specification of property rights affects economic behavior </a:t>
            </a:r>
          </a:p>
          <a:p>
            <a:pPr marL="0" indent="0">
              <a:buNone/>
            </a:pPr>
            <a:r>
              <a:rPr lang="en-US" sz="1600" dirty="0">
                <a:latin typeface="Gill Sans MT Condensed" pitchFamily="34" charset="0"/>
              </a:rPr>
              <a:t> </a:t>
            </a:r>
            <a:r>
              <a:rPr lang="en-US" sz="1600" dirty="0" smtClean="0">
                <a:latin typeface="Gill Sans MT Condensed" pitchFamily="34" charset="0"/>
              </a:rPr>
              <a:t>    4) Also concerns the dynamic aspect of institutional responses</a:t>
            </a:r>
            <a:endParaRPr lang="en-US" sz="1600" dirty="0">
              <a:latin typeface="Gill Sans MT Condensed" pitchFamily="34" charset="0"/>
            </a:endParaRPr>
          </a:p>
          <a:p>
            <a:pPr marL="0" indent="0">
              <a:buNone/>
            </a:pPr>
            <a:endParaRPr lang="en-US" dirty="0" smtClean="0">
              <a:latin typeface="Gill Sans MT Condensed" pitchFamily="34" charset="0"/>
            </a:endParaRPr>
          </a:p>
          <a:p>
            <a:endParaRPr lang="en-US" dirty="0">
              <a:latin typeface="Gill Sans MT Condense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 Condensed" pitchFamily="34" charset="0"/>
              </a:rPr>
              <a:t>An </a:t>
            </a:r>
            <a:r>
              <a:rPr lang="en-US" dirty="0" smtClean="0">
                <a:latin typeface="Gill Sans MT Condensed" pitchFamily="34" charset="0"/>
              </a:rPr>
              <a:t>Overview </a:t>
            </a:r>
            <a:r>
              <a:rPr lang="en-US" dirty="0">
                <a:latin typeface="Gill Sans MT Condensed" pitchFamily="34" charset="0"/>
              </a:rPr>
              <a:t>of Property Rights Theory</a:t>
            </a:r>
          </a:p>
        </p:txBody>
      </p:sp>
    </p:spTree>
    <p:extLst>
      <p:ext uri="{BB962C8B-B14F-4D97-AF65-F5344CB8AC3E}">
        <p14:creationId xmlns:p14="http://schemas.microsoft.com/office/powerpoint/2010/main" val="458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484437"/>
            <a:ext cx="7696200" cy="4373563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Gill Sans MT Condensed" pitchFamily="34" charset="0"/>
              </a:rPr>
              <a:t>Oil field unitization: </a:t>
            </a:r>
            <a:r>
              <a:rPr lang="en-US" dirty="0" smtClean="0">
                <a:latin typeface="Gill Sans MT Condensed" pitchFamily="34" charset="0"/>
              </a:rPr>
              <a:t>a single firm is designated as the unit operator to develop the oil reservoir as a whole </a:t>
            </a:r>
          </a:p>
          <a:p>
            <a:endParaRPr lang="en-US" dirty="0" smtClean="0">
              <a:latin typeface="Gill Sans MT Condensed" pitchFamily="34" charset="0"/>
            </a:endParaRPr>
          </a:p>
          <a:p>
            <a:r>
              <a:rPr lang="en-US" dirty="0" smtClean="0">
                <a:latin typeface="Gill Sans MT Condensed" pitchFamily="34" charset="0"/>
              </a:rPr>
              <a:t>Property rights develop to </a:t>
            </a:r>
            <a:r>
              <a:rPr lang="en-US" u="sng" dirty="0" smtClean="0">
                <a:latin typeface="Gill Sans MT Condensed" pitchFamily="34" charset="0"/>
              </a:rPr>
              <a:t>internalize externalities</a:t>
            </a:r>
            <a:r>
              <a:rPr lang="en-US" dirty="0" smtClean="0">
                <a:latin typeface="Gill Sans MT Condensed" pitchFamily="34" charset="0"/>
              </a:rPr>
              <a:t> when the gains of internalization become larger than the cost of internalization (</a:t>
            </a:r>
            <a:r>
              <a:rPr lang="en-US" dirty="0" err="1" smtClean="0">
                <a:latin typeface="Gill Sans MT Condensed" pitchFamily="34" charset="0"/>
              </a:rPr>
              <a:t>Demsetz</a:t>
            </a:r>
            <a:r>
              <a:rPr lang="en-US" dirty="0" smtClean="0">
                <a:latin typeface="Gill Sans MT Condensed" pitchFamily="34" charset="0"/>
              </a:rPr>
              <a:t> 1967)</a:t>
            </a:r>
          </a:p>
          <a:p>
            <a:endParaRPr lang="en-US" dirty="0" smtClean="0">
              <a:latin typeface="Gill Sans MT Condensed" pitchFamily="34" charset="0"/>
            </a:endParaRPr>
          </a:p>
          <a:p>
            <a:r>
              <a:rPr lang="en-US" dirty="0" smtClean="0">
                <a:latin typeface="Gill Sans MT Condensed" pitchFamily="34" charset="0"/>
              </a:rPr>
              <a:t>Historical investigation of property rights </a:t>
            </a:r>
            <a:r>
              <a:rPr lang="en-US" dirty="0" smtClean="0">
                <a:latin typeface="Gill Sans MT Condensed" pitchFamily="34" charset="0"/>
              </a:rPr>
              <a:t>law </a:t>
            </a:r>
            <a:r>
              <a:rPr lang="en-US" dirty="0" smtClean="0">
                <a:latin typeface="Gill Sans MT Condensed" pitchFamily="34" charset="0"/>
              </a:rPr>
              <a:t>in the United States suggested a less optimistic view of property rights change</a:t>
            </a:r>
            <a:endParaRPr lang="en-US" dirty="0">
              <a:latin typeface="Gill Sans MT Condense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ill Sans MT Condensed" pitchFamily="34" charset="0"/>
              </a:rPr>
              <a:t>A Property Rights Theory of Oil Field Unitization</a:t>
            </a:r>
          </a:p>
        </p:txBody>
      </p:sp>
    </p:spTree>
    <p:extLst>
      <p:ext uri="{BB962C8B-B14F-4D97-AF65-F5344CB8AC3E}">
        <p14:creationId xmlns:p14="http://schemas.microsoft.com/office/powerpoint/2010/main" val="458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610599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>
                <a:latin typeface="Gill Sans MT Condensed" pitchFamily="34" charset="0"/>
              </a:rPr>
              <a:t>Oil Field Unitization</a:t>
            </a:r>
            <a:r>
              <a:rPr lang="en-US" sz="2000" b="1" dirty="0" smtClean="0">
                <a:latin typeface="Gill Sans MT Condensed" pitchFamily="34" charset="0"/>
              </a:rPr>
              <a:t>: </a:t>
            </a:r>
          </a:p>
          <a:p>
            <a:r>
              <a:rPr lang="en-US" dirty="0" smtClean="0">
                <a:latin typeface="Gill Sans MT Condensed" pitchFamily="34" charset="0"/>
              </a:rPr>
              <a:t>Purpose of this section: </a:t>
            </a:r>
            <a:r>
              <a:rPr lang="en-US" sz="1800" dirty="0" smtClean="0">
                <a:latin typeface="Gill Sans MT Condensed" pitchFamily="34" charset="0"/>
              </a:rPr>
              <a:t>to illustrate that in an economic world of positive transaction costs, property rights theory must come to the foreground in an analysis of realized economic value creation</a:t>
            </a:r>
          </a:p>
          <a:p>
            <a:pPr marL="0" indent="0">
              <a:buNone/>
            </a:pPr>
            <a:endParaRPr lang="en-US" sz="600" dirty="0" smtClean="0">
              <a:latin typeface="Gill Sans MT Condensed" pitchFamily="34" charset="0"/>
            </a:endParaRPr>
          </a:p>
          <a:p>
            <a:r>
              <a:rPr lang="en-US" sz="2000" dirty="0" smtClean="0">
                <a:latin typeface="Gill Sans MT Condensed" pitchFamily="34" charset="0"/>
              </a:rPr>
              <a:t>Why Oil Field Unitization is good?</a:t>
            </a:r>
          </a:p>
          <a:p>
            <a:pPr marL="0" indent="0">
              <a:buNone/>
            </a:pPr>
            <a:r>
              <a:rPr lang="en-US" sz="2000" dirty="0" smtClean="0">
                <a:latin typeface="Gill Sans MT Condensed" pitchFamily="34" charset="0"/>
              </a:rPr>
              <a:t>    1)</a:t>
            </a:r>
            <a:r>
              <a:rPr lang="en-US" altLang="ko-KR" sz="2000" dirty="0">
                <a:latin typeface="Gill Sans MT Condensed" pitchFamily="34" charset="0"/>
              </a:rPr>
              <a:t> Important variables for efficient </a:t>
            </a:r>
            <a:r>
              <a:rPr lang="en-US" altLang="ko-KR" sz="2000" dirty="0" smtClean="0">
                <a:latin typeface="Gill Sans MT Condensed" pitchFamily="34" charset="0"/>
              </a:rPr>
              <a:t>extraction - The </a:t>
            </a:r>
            <a:r>
              <a:rPr lang="en-US" altLang="ko-KR" sz="2000" dirty="0">
                <a:latin typeface="Gill Sans MT Condensed" pitchFamily="34" charset="0"/>
              </a:rPr>
              <a:t>rate of </a:t>
            </a:r>
            <a:r>
              <a:rPr lang="en-US" altLang="ko-KR" sz="2000" dirty="0" smtClean="0">
                <a:latin typeface="Gill Sans MT Condensed" pitchFamily="34" charset="0"/>
              </a:rPr>
              <a:t>production and The </a:t>
            </a:r>
            <a:r>
              <a:rPr lang="en-US" altLang="ko-KR" sz="2000" dirty="0">
                <a:latin typeface="Gill Sans MT Condensed" pitchFamily="34" charset="0"/>
              </a:rPr>
              <a:t>location of the wells</a:t>
            </a:r>
          </a:p>
          <a:p>
            <a:pPr marL="0" indent="0">
              <a:buNone/>
            </a:pPr>
            <a:r>
              <a:rPr lang="en-US" altLang="ko-KR" sz="2000" dirty="0">
                <a:latin typeface="Gill Sans MT Condensed" pitchFamily="34" charset="0"/>
              </a:rPr>
              <a:t> </a:t>
            </a:r>
            <a:r>
              <a:rPr lang="en-US" altLang="ko-KR" sz="2000" dirty="0" smtClean="0">
                <a:latin typeface="Gill Sans MT Condensed" pitchFamily="34" charset="0"/>
              </a:rPr>
              <a:t>   2</a:t>
            </a:r>
            <a:r>
              <a:rPr lang="en-US" altLang="ko-KR" sz="1800" b="1" dirty="0" smtClean="0">
                <a:solidFill>
                  <a:srgbClr val="003366"/>
                </a:solidFill>
                <a:ea typeface="굴림" pitchFamily="50" charset="-127"/>
              </a:rPr>
              <a:t>) </a:t>
            </a:r>
            <a:r>
              <a:rPr lang="en-US" altLang="ko-KR" sz="2000" dirty="0" smtClean="0">
                <a:latin typeface="Gill Sans MT Condensed" pitchFamily="34" charset="0"/>
              </a:rPr>
              <a:t>Inefficiency - Multiple landowners and The </a:t>
            </a:r>
            <a:r>
              <a:rPr lang="en-US" altLang="ko-KR" sz="2000" dirty="0">
                <a:latin typeface="Gill Sans MT Condensed" pitchFamily="34" charset="0"/>
              </a:rPr>
              <a:t>migratory nature of oil</a:t>
            </a:r>
          </a:p>
          <a:p>
            <a:pPr marL="0" indent="0">
              <a:buNone/>
            </a:pPr>
            <a:r>
              <a:rPr lang="en-US" altLang="ko-KR" sz="2000" dirty="0">
                <a:latin typeface="Gill Sans MT Condensed" pitchFamily="34" charset="0"/>
              </a:rPr>
              <a:t> </a:t>
            </a:r>
            <a:r>
              <a:rPr lang="en-US" altLang="ko-KR" sz="2000" dirty="0" smtClean="0">
                <a:latin typeface="Gill Sans MT Condensed" pitchFamily="34" charset="0"/>
              </a:rPr>
              <a:t>   3) Individual </a:t>
            </a:r>
            <a:r>
              <a:rPr lang="en-US" altLang="ko-KR" sz="2000" dirty="0">
                <a:latin typeface="Gill Sans MT Condensed" pitchFamily="34" charset="0"/>
              </a:rPr>
              <a:t>competitive drilling goes against </a:t>
            </a:r>
          </a:p>
          <a:p>
            <a:pPr marL="301943" lvl="1" indent="0">
              <a:buNone/>
            </a:pPr>
            <a:r>
              <a:rPr lang="en-US" altLang="ko-KR" sz="2000" dirty="0" smtClean="0">
                <a:latin typeface="Gill Sans MT Condensed" pitchFamily="34" charset="0"/>
              </a:rPr>
              <a:t>   - Finding </a:t>
            </a:r>
            <a:r>
              <a:rPr lang="en-US" altLang="ko-KR" sz="2000" dirty="0">
                <a:latin typeface="Gill Sans MT Condensed" pitchFamily="34" charset="0"/>
              </a:rPr>
              <a:t>optimal </a:t>
            </a:r>
            <a:r>
              <a:rPr lang="en-US" altLang="ko-KR" sz="2000" dirty="0" smtClean="0">
                <a:latin typeface="Gill Sans MT Condensed" pitchFamily="34" charset="0"/>
              </a:rPr>
              <a:t>location</a:t>
            </a:r>
          </a:p>
          <a:p>
            <a:pPr marL="301943" lvl="1" indent="0">
              <a:buNone/>
            </a:pPr>
            <a:r>
              <a:rPr lang="en-US" altLang="ko-KR" sz="2000" dirty="0">
                <a:latin typeface="Gill Sans MT Condensed" pitchFamily="34" charset="0"/>
              </a:rPr>
              <a:t> </a:t>
            </a:r>
            <a:r>
              <a:rPr lang="en-US" altLang="ko-KR" sz="2000" dirty="0" smtClean="0">
                <a:latin typeface="Gill Sans MT Condensed" pitchFamily="34" charset="0"/>
              </a:rPr>
              <a:t>  - Maintaining </a:t>
            </a:r>
            <a:r>
              <a:rPr lang="en-US" altLang="ko-KR" sz="2000" dirty="0">
                <a:latin typeface="Gill Sans MT Condensed" pitchFamily="34" charset="0"/>
              </a:rPr>
              <a:t>efficient extraction rate</a:t>
            </a:r>
          </a:p>
          <a:p>
            <a:pPr lvl="1"/>
            <a:endParaRPr lang="en-US" altLang="ko-KR" sz="1800" dirty="0">
              <a:latin typeface="Gill Sans MT Condensed" pitchFamily="34" charset="0"/>
            </a:endParaRPr>
          </a:p>
          <a:p>
            <a:r>
              <a:rPr lang="en-US" altLang="ko-KR" dirty="0" smtClean="0">
                <a:latin typeface="Gill Sans MT Condensed" pitchFamily="34" charset="0"/>
              </a:rPr>
              <a:t>Oil Field Unitization yields substantial increases in productive efficiency. But </a:t>
            </a:r>
            <a:r>
              <a:rPr lang="en-US" altLang="ko-KR" dirty="0">
                <a:latin typeface="Gill Sans MT Condensed" pitchFamily="34" charset="0"/>
              </a:rPr>
              <a:t>why </a:t>
            </a:r>
            <a:r>
              <a:rPr lang="en-US" altLang="ko-KR" dirty="0" smtClean="0">
                <a:latin typeface="Gill Sans MT Condensed" pitchFamily="34" charset="0"/>
              </a:rPr>
              <a:t>it is </a:t>
            </a:r>
            <a:r>
              <a:rPr lang="en-US" altLang="ko-KR" b="1" u="sng" dirty="0" smtClean="0">
                <a:latin typeface="Gill Sans MT Condensed" pitchFamily="34" charset="0"/>
              </a:rPr>
              <a:t>NOT</a:t>
            </a:r>
            <a:r>
              <a:rPr lang="en-US" altLang="ko-KR" dirty="0" smtClean="0">
                <a:latin typeface="Gill Sans MT Condensed" pitchFamily="34" charset="0"/>
              </a:rPr>
              <a:t> </a:t>
            </a:r>
            <a:r>
              <a:rPr lang="en-US" altLang="ko-KR" dirty="0">
                <a:latin typeface="Gill Sans MT Condensed" pitchFamily="34" charset="0"/>
              </a:rPr>
              <a:t>realized?</a:t>
            </a:r>
          </a:p>
          <a:p>
            <a:pPr marL="0" indent="0">
              <a:buNone/>
            </a:pPr>
            <a:endParaRPr lang="en-US" sz="1600" dirty="0" smtClean="0">
              <a:latin typeface="Gill Sans MT Condensed" pitchFamily="34" charset="0"/>
            </a:endParaRPr>
          </a:p>
          <a:p>
            <a:endParaRPr lang="en-US" sz="2000" u="sng" dirty="0">
              <a:latin typeface="Gill Sans MT Condensed" pitchFamily="34" charset="0"/>
            </a:endParaRPr>
          </a:p>
          <a:p>
            <a:endParaRPr lang="en-US" sz="2000" u="sng" dirty="0" smtClean="0">
              <a:latin typeface="Gill Sans MT Condensed" pitchFamily="34" charset="0"/>
            </a:endParaRPr>
          </a:p>
          <a:p>
            <a:endParaRPr lang="en-US" sz="2000" u="sng" dirty="0">
              <a:latin typeface="Gill Sans MT Condensed" pitchFamily="34" charset="0"/>
            </a:endParaRPr>
          </a:p>
          <a:p>
            <a:endParaRPr lang="en-US" sz="2000" u="sng" dirty="0" smtClean="0">
              <a:latin typeface="Gill Sans MT Condense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ill Sans MT Condensed" pitchFamily="34" charset="0"/>
              </a:rPr>
              <a:t>A Property Rights Theory of Oil Field Unitization</a:t>
            </a:r>
          </a:p>
        </p:txBody>
      </p:sp>
    </p:spTree>
    <p:extLst>
      <p:ext uri="{BB962C8B-B14F-4D97-AF65-F5344CB8AC3E}">
        <p14:creationId xmlns:p14="http://schemas.microsoft.com/office/powerpoint/2010/main" val="27092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48006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600" dirty="0" smtClean="0">
              <a:latin typeface="Gill Sans MT Condensed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7200" u="sng" dirty="0" smtClean="0">
                <a:latin typeface="Gill Sans MT Condensed" pitchFamily="34" charset="0"/>
              </a:rPr>
              <a:t>Impediments to Contracting:</a:t>
            </a:r>
            <a:endParaRPr lang="en-US" sz="7200" u="sng" dirty="0">
              <a:latin typeface="Gill Sans MT Condensed" pitchFamily="34" charset="0"/>
            </a:endParaRPr>
          </a:p>
          <a:p>
            <a:pPr>
              <a:lnSpc>
                <a:spcPct val="120000"/>
              </a:lnSpc>
            </a:pPr>
            <a:endParaRPr lang="en-US" sz="1200" u="sng" dirty="0" smtClean="0">
              <a:latin typeface="Gill Sans MT Condensed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ko-KR" sz="5600" b="1" dirty="0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Economic aspects of contracting situation:</a:t>
            </a:r>
          </a:p>
          <a:p>
            <a:pPr marL="301943" lvl="1" indent="0">
              <a:lnSpc>
                <a:spcPct val="120000"/>
              </a:lnSpc>
              <a:buNone/>
            </a:pP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Length of </a:t>
            </a:r>
            <a:r>
              <a:rPr lang="en-US" altLang="ko-KR" sz="5600" dirty="0" smtClean="0">
                <a:latin typeface="Gill Sans MT Condensed" pitchFamily="34" charset="0"/>
                <a:ea typeface="굴림" pitchFamily="50" charset="-127"/>
              </a:rPr>
              <a:t>contract; Once-and-for-all </a:t>
            </a: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contract, </a:t>
            </a:r>
            <a:r>
              <a:rPr lang="en-US" altLang="ko-KR" sz="5600" dirty="0" smtClean="0">
                <a:latin typeface="Gill Sans MT Condensed" pitchFamily="34" charset="0"/>
                <a:ea typeface="굴림" pitchFamily="50" charset="-127"/>
              </a:rPr>
              <a:t>requirement of site specific investments with little economic salvage value, substantial uncertainty about behavior of contracting parties; inherent risk involves in drilling for oil.</a:t>
            </a:r>
            <a:endParaRPr lang="en-US" altLang="ko-KR" sz="5600" dirty="0">
              <a:latin typeface="Gill Sans MT Condensed" pitchFamily="34" charset="0"/>
              <a:ea typeface="굴림" pitchFamily="50" charset="-127"/>
            </a:endParaRPr>
          </a:p>
          <a:p>
            <a:pPr lvl="1">
              <a:lnSpc>
                <a:spcPct val="120000"/>
              </a:lnSpc>
              <a:buFontTx/>
              <a:buNone/>
            </a:pPr>
            <a:endParaRPr lang="en-US" altLang="ko-KR" sz="1200" dirty="0">
              <a:latin typeface="Gill Sans MT Condensed" pitchFamily="34" charset="0"/>
              <a:ea typeface="굴림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5600" b="1" dirty="0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Asymmetric information </a:t>
            </a:r>
          </a:p>
          <a:p>
            <a:pPr marL="301943" lvl="1" indent="0">
              <a:lnSpc>
                <a:spcPct val="120000"/>
              </a:lnSpc>
              <a:buNone/>
            </a:pP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Leads to </a:t>
            </a:r>
            <a:r>
              <a:rPr lang="en-US" altLang="ko-KR" sz="5600" dirty="0" smtClean="0">
                <a:latin typeface="Gill Sans MT Condensed" pitchFamily="34" charset="0"/>
                <a:ea typeface="굴림" pitchFamily="50" charset="-127"/>
              </a:rPr>
              <a:t>greatly diverging </a:t>
            </a: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valuations of contracting parties’ shares</a:t>
            </a:r>
          </a:p>
          <a:p>
            <a:pPr lvl="1">
              <a:lnSpc>
                <a:spcPct val="120000"/>
              </a:lnSpc>
            </a:pPr>
            <a:endParaRPr lang="en-US" altLang="ko-KR" sz="1200" dirty="0">
              <a:latin typeface="Gill Sans MT Condensed" pitchFamily="34" charset="0"/>
              <a:ea typeface="굴림" pitchFamily="50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5600" b="1" dirty="0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Imperfect information </a:t>
            </a:r>
            <a:r>
              <a:rPr lang="en-US" altLang="ko-KR" sz="5600" b="1" dirty="0" smtClean="0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about valuations of individual leases and Potential for strategic </a:t>
            </a:r>
            <a:r>
              <a:rPr lang="en-US" altLang="ko-KR" sz="5600" b="1" dirty="0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holdout</a:t>
            </a:r>
          </a:p>
          <a:p>
            <a:pPr marL="301943" lvl="1" indent="0">
              <a:lnSpc>
                <a:spcPct val="120000"/>
              </a:lnSpc>
              <a:buNone/>
            </a:pP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Competitive drilling </a:t>
            </a:r>
            <a:r>
              <a:rPr lang="en-US" altLang="ko-KR" sz="5600" dirty="0">
                <a:latin typeface="Gill Sans MT Condensed" pitchFamily="34" charset="0"/>
                <a:ea typeface="바탕" pitchFamily="18" charset="-127"/>
              </a:rPr>
              <a:t>→</a:t>
            </a: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 Negative externalities</a:t>
            </a:r>
          </a:p>
          <a:p>
            <a:pPr marL="301943" lvl="1" indent="0">
              <a:lnSpc>
                <a:spcPct val="120000"/>
              </a:lnSpc>
              <a:buNone/>
            </a:pP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Prisoner’s dilemma</a:t>
            </a:r>
          </a:p>
          <a:p>
            <a:pPr>
              <a:lnSpc>
                <a:spcPct val="120000"/>
              </a:lnSpc>
            </a:pPr>
            <a:r>
              <a:rPr lang="en-US" altLang="ko-KR" sz="5600" b="1" dirty="0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Interest-group theory</a:t>
            </a:r>
          </a:p>
          <a:p>
            <a:pPr marL="301943" lvl="1" indent="0">
              <a:lnSpc>
                <a:spcPct val="120000"/>
              </a:lnSpc>
              <a:buNone/>
            </a:pPr>
            <a:r>
              <a:rPr lang="en-US" altLang="ko-KR" sz="5600" dirty="0" err="1">
                <a:latin typeface="Gill Sans MT Condensed" pitchFamily="34" charset="0"/>
                <a:ea typeface="굴림" pitchFamily="50" charset="-127"/>
              </a:rPr>
              <a:t>Eggertsson</a:t>
            </a: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 (1990) criticizes the implicit assumption that governments will act to minimize transactions costs.</a:t>
            </a:r>
          </a:p>
          <a:p>
            <a:pPr marL="301943" lvl="1" indent="0">
              <a:lnSpc>
                <a:spcPct val="120000"/>
              </a:lnSpc>
              <a:buNone/>
            </a:pP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Not true of OFU in the US (e.g. </a:t>
            </a:r>
            <a:r>
              <a:rPr lang="en-US" altLang="ko-KR" sz="5600" dirty="0" smtClean="0">
                <a:latin typeface="Gill Sans MT Condensed" pitchFamily="34" charset="0"/>
                <a:ea typeface="굴림" pitchFamily="50" charset="-127"/>
              </a:rPr>
              <a:t>Texas)</a:t>
            </a:r>
          </a:p>
          <a:p>
            <a:pPr marL="274320" lvl="1">
              <a:lnSpc>
                <a:spcPct val="120000"/>
              </a:lnSpc>
            </a:pPr>
            <a:r>
              <a:rPr lang="en-US" altLang="ko-KR" sz="5600" b="1" dirty="0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Number and heterogeneity (</a:t>
            </a:r>
            <a:r>
              <a:rPr lang="en-US" altLang="ko-KR" sz="5600" b="1" dirty="0" err="1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Libecap</a:t>
            </a:r>
            <a:r>
              <a:rPr lang="en-US" altLang="ko-KR" sz="5600" b="1" dirty="0">
                <a:solidFill>
                  <a:srgbClr val="003366"/>
                </a:solidFill>
                <a:latin typeface="Gill Sans MT Condensed" pitchFamily="34" charset="0"/>
                <a:ea typeface="굴림" pitchFamily="50" charset="-127"/>
              </a:rPr>
              <a:t>, 1989)</a:t>
            </a:r>
          </a:p>
          <a:p>
            <a:pPr marL="301943" lvl="1" indent="0">
              <a:buNone/>
            </a:pP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The greater the impediments to contracting </a:t>
            </a:r>
            <a:r>
              <a:rPr lang="en-US" altLang="ko-KR" sz="5600" dirty="0" smtClean="0">
                <a:latin typeface="Gill Sans MT Condensed" pitchFamily="34" charset="0"/>
                <a:ea typeface="굴림" pitchFamily="50" charset="-127"/>
              </a:rPr>
              <a:t>when:   </a:t>
            </a:r>
          </a:p>
          <a:p>
            <a:pPr marL="301943" lvl="1" indent="0">
              <a:buNone/>
            </a:pPr>
            <a:r>
              <a:rPr lang="en-US" altLang="ko-KR" sz="5600" dirty="0" smtClean="0">
                <a:latin typeface="Gill Sans MT Condensed" pitchFamily="34" charset="0"/>
                <a:ea typeface="굴림" pitchFamily="50" charset="-127"/>
              </a:rPr>
              <a:t>1) The </a:t>
            </a: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larger the number of bargaining parties </a:t>
            </a:r>
            <a:r>
              <a:rPr lang="en-US" altLang="ko-KR" sz="5600" dirty="0" smtClean="0">
                <a:latin typeface="Gill Sans MT Condensed" pitchFamily="34" charset="0"/>
                <a:ea typeface="굴림" pitchFamily="50" charset="-127"/>
              </a:rPr>
              <a:t>or </a:t>
            </a:r>
          </a:p>
          <a:p>
            <a:pPr marL="301943" lvl="1" indent="0">
              <a:buNone/>
            </a:pPr>
            <a:r>
              <a:rPr lang="en-US" altLang="ko-KR" sz="5600" dirty="0" smtClean="0">
                <a:latin typeface="Gill Sans MT Condensed" pitchFamily="34" charset="0"/>
                <a:ea typeface="굴림" pitchFamily="50" charset="-127"/>
              </a:rPr>
              <a:t>2) The </a:t>
            </a:r>
            <a:r>
              <a:rPr lang="en-US" altLang="ko-KR" sz="5600" dirty="0">
                <a:latin typeface="Gill Sans MT Condensed" pitchFamily="34" charset="0"/>
                <a:ea typeface="굴림" pitchFamily="50" charset="-127"/>
              </a:rPr>
              <a:t>more heterogeneous the bargaining parties</a:t>
            </a:r>
          </a:p>
          <a:p>
            <a:pPr>
              <a:lnSpc>
                <a:spcPct val="120000"/>
              </a:lnSpc>
            </a:pPr>
            <a:endParaRPr lang="en-US" sz="4600" dirty="0">
              <a:solidFill>
                <a:srgbClr val="003366"/>
              </a:solidFill>
              <a:latin typeface="Gill Sans MT Condensed" pitchFamily="34" charset="0"/>
              <a:ea typeface="굴림" pitchFamily="50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ill Sans MT Condensed" pitchFamily="34" charset="0"/>
              </a:rPr>
              <a:t>A Property Rights Theory of Oil Field Unitization</a:t>
            </a:r>
          </a:p>
        </p:txBody>
      </p:sp>
    </p:spTree>
    <p:extLst>
      <p:ext uri="{BB962C8B-B14F-4D97-AF65-F5344CB8AC3E}">
        <p14:creationId xmlns:p14="http://schemas.microsoft.com/office/powerpoint/2010/main" val="40761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458199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 smtClean="0">
                <a:latin typeface="Gill Sans MT Condensed" pitchFamily="34" charset="0"/>
              </a:rPr>
              <a:t>Peteraf</a:t>
            </a:r>
            <a:r>
              <a:rPr lang="en-US" sz="2000" dirty="0" smtClean="0">
                <a:latin typeface="Gill Sans MT Condensed" pitchFamily="34" charset="0"/>
              </a:rPr>
              <a:t>, 1993, four cornerstones of competitive advantage, important framework</a:t>
            </a:r>
          </a:p>
          <a:p>
            <a:pPr marL="0" indent="0">
              <a:buNone/>
            </a:pPr>
            <a:r>
              <a:rPr lang="en-US" sz="2000" dirty="0">
                <a:latin typeface="Gill Sans MT Condensed" pitchFamily="34" charset="0"/>
              </a:rPr>
              <a:t> </a:t>
            </a:r>
            <a:r>
              <a:rPr lang="en-US" sz="2000" dirty="0" smtClean="0">
                <a:latin typeface="Gill Sans MT Condensed" pitchFamily="34" charset="0"/>
              </a:rPr>
              <a:t>  </a:t>
            </a:r>
            <a:r>
              <a:rPr lang="en-US" sz="1800" dirty="0" smtClean="0">
                <a:latin typeface="Gill Sans MT Condensed" pitchFamily="34" charset="0"/>
              </a:rPr>
              <a:t>- Resource heterogeneity, from which come the economic rents</a:t>
            </a:r>
          </a:p>
          <a:p>
            <a:pPr marL="0" indent="0">
              <a:buNone/>
            </a:pPr>
            <a:r>
              <a:rPr lang="en-US" sz="1800" dirty="0">
                <a:latin typeface="Gill Sans MT Condensed" pitchFamily="34" charset="0"/>
              </a:rPr>
              <a:t> </a:t>
            </a:r>
            <a:r>
              <a:rPr lang="en-US" sz="1800" dirty="0" smtClean="0">
                <a:latin typeface="Gill Sans MT Condensed" pitchFamily="34" charset="0"/>
              </a:rPr>
              <a:t>  - Ex post limits to competition, from isolating mechanisms</a:t>
            </a:r>
          </a:p>
          <a:p>
            <a:pPr marL="0" indent="0">
              <a:buNone/>
            </a:pPr>
            <a:r>
              <a:rPr lang="en-US" sz="1800" dirty="0">
                <a:latin typeface="Gill Sans MT Condensed" pitchFamily="34" charset="0"/>
              </a:rPr>
              <a:t> </a:t>
            </a:r>
            <a:r>
              <a:rPr lang="en-US" sz="1800" dirty="0" smtClean="0">
                <a:latin typeface="Gill Sans MT Condensed" pitchFamily="34" charset="0"/>
              </a:rPr>
              <a:t>  - Ex ante limits to competition, prevent costs from offsetting rents  </a:t>
            </a:r>
          </a:p>
          <a:p>
            <a:pPr marL="0" indent="0">
              <a:buNone/>
            </a:pPr>
            <a:r>
              <a:rPr lang="en-US" sz="1800" dirty="0">
                <a:latin typeface="Gill Sans MT Condensed" pitchFamily="34" charset="0"/>
              </a:rPr>
              <a:t> </a:t>
            </a:r>
            <a:r>
              <a:rPr lang="en-US" sz="1800" dirty="0" smtClean="0">
                <a:latin typeface="Gill Sans MT Condensed" pitchFamily="34" charset="0"/>
              </a:rPr>
              <a:t>  - Imperfect resource mobility, due to high transaction cost</a:t>
            </a:r>
          </a:p>
          <a:p>
            <a:endParaRPr lang="en-US" sz="2000" dirty="0">
              <a:latin typeface="Gill Sans MT Condensed" pitchFamily="34" charset="0"/>
            </a:endParaRPr>
          </a:p>
          <a:p>
            <a:r>
              <a:rPr lang="en-US" sz="2000" dirty="0" smtClean="0">
                <a:latin typeface="Gill Sans MT Condensed" pitchFamily="34" charset="0"/>
              </a:rPr>
              <a:t>Property Rights Theory complements </a:t>
            </a:r>
            <a:r>
              <a:rPr lang="en-US" sz="2000" dirty="0" err="1" smtClean="0">
                <a:latin typeface="Gill Sans MT Condensed" pitchFamily="34" charset="0"/>
              </a:rPr>
              <a:t>Peteraf’s</a:t>
            </a:r>
            <a:r>
              <a:rPr lang="en-US" sz="2000" dirty="0" smtClean="0">
                <a:latin typeface="Gill Sans MT Condensed" pitchFamily="34" charset="0"/>
              </a:rPr>
              <a:t> theory</a:t>
            </a:r>
          </a:p>
          <a:p>
            <a:pPr marL="0" indent="0">
              <a:buNone/>
            </a:pPr>
            <a:r>
              <a:rPr lang="en-US" sz="2000" dirty="0">
                <a:latin typeface="Gill Sans MT Condensed" pitchFamily="34" charset="0"/>
              </a:rPr>
              <a:t> </a:t>
            </a:r>
            <a:r>
              <a:rPr lang="en-US" sz="2000" dirty="0" smtClean="0">
                <a:latin typeface="Gill Sans MT Condensed" pitchFamily="34" charset="0"/>
              </a:rPr>
              <a:t>  </a:t>
            </a:r>
            <a:r>
              <a:rPr lang="en-US" sz="1800" dirty="0" smtClean="0">
                <a:latin typeface="Gill Sans MT Condensed" pitchFamily="34" charset="0"/>
              </a:rPr>
              <a:t>- Moving beyond potential value creation to analyze realized value creation</a:t>
            </a:r>
          </a:p>
          <a:p>
            <a:pPr marL="0" indent="0">
              <a:buNone/>
            </a:pPr>
            <a:r>
              <a:rPr lang="en-US" sz="1800" dirty="0" smtClean="0">
                <a:latin typeface="Gill Sans MT Condensed" pitchFamily="34" charset="0"/>
              </a:rPr>
              <a:t>   - Individual resource owners participate in the firms because they expect economic rents to be generated by </a:t>
            </a:r>
          </a:p>
          <a:p>
            <a:pPr marL="0" indent="0">
              <a:buNone/>
            </a:pPr>
            <a:r>
              <a:rPr lang="en-US" sz="1800" dirty="0">
                <a:latin typeface="Gill Sans MT Condensed" pitchFamily="34" charset="0"/>
              </a:rPr>
              <a:t> </a:t>
            </a:r>
            <a:r>
              <a:rPr lang="en-US" sz="1800" dirty="0" smtClean="0">
                <a:latin typeface="Gill Sans MT Condensed" pitchFamily="34" charset="0"/>
              </a:rPr>
              <a:t>    the bundle of complementary and co-specialized resources</a:t>
            </a:r>
          </a:p>
          <a:p>
            <a:pPr marL="0" indent="0">
              <a:buNone/>
            </a:pPr>
            <a:r>
              <a:rPr lang="en-US" sz="1800" dirty="0">
                <a:latin typeface="Gill Sans MT Condensed" pitchFamily="34" charset="0"/>
              </a:rPr>
              <a:t> </a:t>
            </a:r>
            <a:r>
              <a:rPr lang="en-US" sz="1800" dirty="0" smtClean="0">
                <a:latin typeface="Gill Sans MT Condensed" pitchFamily="34" charset="0"/>
              </a:rPr>
              <a:t>  - The property rights theory clarifies what is meant by resource</a:t>
            </a:r>
          </a:p>
          <a:p>
            <a:pPr marL="0" indent="0">
              <a:buNone/>
            </a:pPr>
            <a:r>
              <a:rPr lang="en-US" sz="1800" dirty="0">
                <a:latin typeface="Gill Sans MT Condensed" pitchFamily="34" charset="0"/>
              </a:rPr>
              <a:t> </a:t>
            </a:r>
            <a:r>
              <a:rPr lang="en-US" sz="1800" dirty="0" smtClean="0">
                <a:latin typeface="Gill Sans MT Condensed" pitchFamily="34" charset="0"/>
              </a:rPr>
              <a:t>  - The property rights are rational, especially rights that are most frequently analyzed in business settings</a:t>
            </a:r>
            <a:endParaRPr lang="en-US" sz="1800" dirty="0">
              <a:latin typeface="Gill Sans MT Condensed" pitchFamily="34" charset="0"/>
            </a:endParaRPr>
          </a:p>
          <a:p>
            <a:pPr marL="0" indent="0">
              <a:buNone/>
            </a:pPr>
            <a:endParaRPr lang="en-US" sz="1800" dirty="0">
              <a:latin typeface="Gill Sans MT Condensed" pitchFamily="34" charset="0"/>
            </a:endParaRPr>
          </a:p>
          <a:p>
            <a:r>
              <a:rPr lang="en-US" sz="2000" dirty="0" smtClean="0">
                <a:latin typeface="Gill Sans MT Condensed" pitchFamily="34" charset="0"/>
              </a:rPr>
              <a:t>The resource-based and property rights theories are complementary in the following way : </a:t>
            </a:r>
          </a:p>
          <a:p>
            <a:pPr marL="0" indent="0">
              <a:buNone/>
            </a:pPr>
            <a:r>
              <a:rPr lang="en-US" sz="2000" dirty="0">
                <a:latin typeface="Gill Sans MT Condensed" pitchFamily="34" charset="0"/>
              </a:rPr>
              <a:t> </a:t>
            </a:r>
            <a:r>
              <a:rPr lang="en-US" sz="2000" dirty="0" smtClean="0">
                <a:latin typeface="Gill Sans MT Condensed" pitchFamily="34" charset="0"/>
              </a:rPr>
              <a:t>   </a:t>
            </a:r>
            <a:r>
              <a:rPr lang="en-US" sz="1800" dirty="0" smtClean="0">
                <a:latin typeface="Gill Sans MT Condensed" pitchFamily="34" charset="0"/>
              </a:rPr>
              <a:t>- </a:t>
            </a:r>
            <a:r>
              <a:rPr lang="en-US" altLang="ko-KR" sz="1800" dirty="0" smtClean="0">
                <a:latin typeface="Gill Sans MT Condensed" pitchFamily="34" charset="0"/>
              </a:rPr>
              <a:t>The </a:t>
            </a:r>
            <a:r>
              <a:rPr lang="en-US" altLang="ko-KR" sz="1800" dirty="0">
                <a:latin typeface="Gill Sans MT Condensed" pitchFamily="34" charset="0"/>
              </a:rPr>
              <a:t>more valuable the resources, the more incentives there are to make property rights of resources more </a:t>
            </a:r>
            <a:r>
              <a:rPr lang="en-US" altLang="ko-KR" sz="1800" dirty="0" smtClean="0">
                <a:latin typeface="Gill Sans MT Condensed" pitchFamily="34" charset="0"/>
              </a:rPr>
              <a:t>precise.</a:t>
            </a:r>
            <a:endParaRPr lang="en-US" altLang="ko-KR" sz="1800" dirty="0">
              <a:latin typeface="Gill Sans MT Condensed" pitchFamily="34" charset="0"/>
            </a:endParaRPr>
          </a:p>
          <a:p>
            <a:pPr marL="0" indent="0">
              <a:buNone/>
            </a:pPr>
            <a:r>
              <a:rPr lang="en-US" altLang="ko-KR" sz="1800" dirty="0">
                <a:latin typeface="Gill Sans MT Condensed" pitchFamily="34" charset="0"/>
              </a:rPr>
              <a:t> </a:t>
            </a:r>
            <a:r>
              <a:rPr lang="en-US" altLang="ko-KR" sz="1800" dirty="0" smtClean="0">
                <a:latin typeface="Gill Sans MT Condensed" pitchFamily="34" charset="0"/>
              </a:rPr>
              <a:t>   - The </a:t>
            </a:r>
            <a:r>
              <a:rPr lang="en-US" altLang="ko-KR" sz="1800" dirty="0">
                <a:latin typeface="Gill Sans MT Condensed" pitchFamily="34" charset="0"/>
              </a:rPr>
              <a:t>more precisely delineated the property rights of resources, the more valuable resources become</a:t>
            </a:r>
            <a:r>
              <a:rPr lang="en-US" altLang="ko-KR" sz="1800" dirty="0" smtClean="0">
                <a:latin typeface="Gill Sans MT Condensed" pitchFamily="34" charset="0"/>
              </a:rPr>
              <a:t>.</a:t>
            </a:r>
            <a:endParaRPr lang="ko-KR" altLang="en-US" sz="1800" dirty="0">
              <a:latin typeface="Gill Sans MT Condensed" pitchFamily="34" charset="0"/>
            </a:endParaRPr>
          </a:p>
          <a:p>
            <a:endParaRPr lang="en-US" dirty="0">
              <a:latin typeface="Gill Sans MT Condensed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ill Sans MT Condensed" pitchFamily="34" charset="0"/>
              </a:rPr>
              <a:t>A Resource-based Analysis of Oil Field Unitization</a:t>
            </a:r>
          </a:p>
        </p:txBody>
      </p:sp>
    </p:spTree>
    <p:extLst>
      <p:ext uri="{BB962C8B-B14F-4D97-AF65-F5344CB8AC3E}">
        <p14:creationId xmlns:p14="http://schemas.microsoft.com/office/powerpoint/2010/main" val="4587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</TotalTime>
  <Words>1046</Words>
  <Application>Microsoft Office PowerPoint</Application>
  <PresentationFormat>On-screen Show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Resource-Based and Property Rights Perspectives on Value Creation:  The Case of Oil Field Unitization </vt:lpstr>
      <vt:lpstr>The Focus of the Paper</vt:lpstr>
      <vt:lpstr>Main Points of the Paper</vt:lpstr>
      <vt:lpstr>Structure of the Paper</vt:lpstr>
      <vt:lpstr>An Overview of Property Rights Theory</vt:lpstr>
      <vt:lpstr>A Property Rights Theory of Oil Field Unitization</vt:lpstr>
      <vt:lpstr>A Property Rights Theory of Oil Field Unitization</vt:lpstr>
      <vt:lpstr>A Property Rights Theory of Oil Field Unitization</vt:lpstr>
      <vt:lpstr>A Resource-based Analysis of Oil Field Unitization</vt:lpstr>
      <vt:lpstr>Conclusions</vt:lpstr>
      <vt:lpstr>Future Research and Questions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Home</cp:lastModifiedBy>
  <cp:revision>62</cp:revision>
  <dcterms:created xsi:type="dcterms:W3CDTF">2006-08-16T00:00:00Z</dcterms:created>
  <dcterms:modified xsi:type="dcterms:W3CDTF">2011-09-22T10:22:41Z</dcterms:modified>
</cp:coreProperties>
</file>